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26"/>
  </p:notesMasterIdLst>
  <p:sldIdLst>
    <p:sldId id="256" r:id="rId3"/>
    <p:sldId id="258" r:id="rId4"/>
    <p:sldId id="261" r:id="rId5"/>
    <p:sldId id="262" r:id="rId6"/>
    <p:sldId id="263" r:id="rId7"/>
    <p:sldId id="307" r:id="rId8"/>
    <p:sldId id="308" r:id="rId9"/>
    <p:sldId id="305" r:id="rId10"/>
    <p:sldId id="306" r:id="rId11"/>
    <p:sldId id="309" r:id="rId12"/>
    <p:sldId id="310" r:id="rId13"/>
    <p:sldId id="311" r:id="rId14"/>
    <p:sldId id="312" r:id="rId15"/>
    <p:sldId id="313" r:id="rId16"/>
    <p:sldId id="314" r:id="rId17"/>
    <p:sldId id="315" r:id="rId18"/>
    <p:sldId id="316" r:id="rId19"/>
    <p:sldId id="317" r:id="rId20"/>
    <p:sldId id="318" r:id="rId21"/>
    <p:sldId id="319" r:id="rId22"/>
    <p:sldId id="320" r:id="rId23"/>
    <p:sldId id="321" r:id="rId24"/>
    <p:sldId id="304" r:id="rId25"/>
  </p:sldIdLst>
  <p:sldSz cx="9144000" cy="5143500" type="screen16x9"/>
  <p:notesSz cx="6858000" cy="9144000"/>
  <p:embeddedFontLst>
    <p:embeddedFont>
      <p:font typeface="Montserrat" panose="00000500000000000000" pitchFamily="2" charset="-18"/>
      <p:regular r:id="rId27"/>
      <p:bold r:id="rId28"/>
      <p:italic r:id="rId29"/>
      <p:boldItalic r:id="rId30"/>
    </p:embeddedFont>
    <p:embeddedFont>
      <p:font typeface="Montserrat ExtraBold" panose="00000900000000000000" pitchFamily="2" charset="-18"/>
      <p:bold r:id="rId31"/>
      <p:boldItalic r:id="rId32"/>
    </p:embeddedFont>
    <p:embeddedFont>
      <p:font typeface="Montserrat ExtraLight" panose="00000300000000000000" pitchFamily="2" charset="-18"/>
      <p:regular r:id="rId33"/>
      <p:bold r:id="rId34"/>
      <p:italic r:id="rId35"/>
      <p:boldItalic r:id="rId36"/>
    </p:embeddedFont>
    <p:embeddedFont>
      <p:font typeface="Proxima Nova" panose="020B0604020202020204" charset="0"/>
      <p:regular r:id="rId37"/>
      <p:bold r:id="rId38"/>
      <p:italic r:id="rId39"/>
      <p:boldItalic r:id="rId40"/>
    </p:embeddedFont>
    <p:embeddedFont>
      <p:font typeface="Proxima Nova Semibold" panose="020B0604020202020204" charset="0"/>
      <p:regular r:id="rId41"/>
      <p:bold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Úvod" id="{26236306-BA18-4EFD-9751-2CFDF7606C8C}">
          <p14:sldIdLst>
            <p14:sldId id="256"/>
            <p14:sldId id="258"/>
          </p14:sldIdLst>
        </p14:section>
        <p14:section name="01" id="{AC302651-4C53-4BF0-8199-D87129786C43}">
          <p14:sldIdLst>
            <p14:sldId id="261"/>
            <p14:sldId id="262"/>
            <p14:sldId id="263"/>
            <p14:sldId id="307"/>
            <p14:sldId id="308"/>
          </p14:sldIdLst>
        </p14:section>
        <p14:section name="02" id="{82A4C965-E8DB-4B5E-A670-E818CE3A3114}">
          <p14:sldIdLst>
            <p14:sldId id="305"/>
            <p14:sldId id="306"/>
            <p14:sldId id="309"/>
            <p14:sldId id="310"/>
            <p14:sldId id="311"/>
            <p14:sldId id="312"/>
          </p14:sldIdLst>
        </p14:section>
        <p14:section name="03" id="{F7DBA00A-3750-4C6B-84B0-32CF42D96DC0}">
          <p14:sldIdLst>
            <p14:sldId id="313"/>
            <p14:sldId id="314"/>
            <p14:sldId id="315"/>
            <p14:sldId id="316"/>
            <p14:sldId id="317"/>
            <p14:sldId id="318"/>
            <p14:sldId id="319"/>
            <p14:sldId id="320"/>
          </p14:sldIdLst>
        </p14:section>
        <p14:section name="04" id="{0F8A87A9-57C0-4E62-8652-187420B4FA7E}">
          <p14:sldIdLst>
            <p14:sldId id="321"/>
          </p14:sldIdLst>
        </p14:section>
        <p14:section name="Zdroje" id="{99446E5B-2BDF-41DD-8F63-C4714CB75DB4}">
          <p14:sldIdLst>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4343"/>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128386A-46B2-43DF-A381-C45DB5858951}">
  <a:tblStyle styleId="{6128386A-46B2-43DF-A381-C45DB585895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0" autoAdjust="0"/>
    <p:restoredTop sz="84970" autoAdjust="0"/>
  </p:normalViewPr>
  <p:slideViewPr>
    <p:cSldViewPr snapToGrid="0">
      <p:cViewPr varScale="1">
        <p:scale>
          <a:sx n="102" d="100"/>
          <a:sy n="102" d="100"/>
        </p:scale>
        <p:origin x="51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9" Type="http://schemas.openxmlformats.org/officeDocument/2006/relationships/font" Target="fonts/font13.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3.fntdata"/><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5.fntdata"/><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Takže já budu povídat o zálohování dat a doslova všech věcech okolo toho. Doufám už ze začátku že se vám prezentace bude líbit.</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Má za cíl vytvořit více kopií záloh. Inkrementální záloha znamená, že pouze soubory, které se změnily od doby, co byla vytvořena úplná záloha, nebo poslední inkrementální, jsou následně uloženy.</a:t>
            </a:r>
            <a:endParaRPr dirty="0"/>
          </a:p>
        </p:txBody>
      </p:sp>
    </p:spTree>
    <p:extLst>
      <p:ext uri="{BB962C8B-B14F-4D97-AF65-F5344CB8AC3E}">
        <p14:creationId xmlns:p14="http://schemas.microsoft.com/office/powerpoint/2010/main" val="2235132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Rozdíl mezi touto a předchozí metodou zálohování je, že zde se zálohují soubory vytvořené/změněné soubory od úplné zálohy, nikoli od předchozí částečné zálohují. Obnovení je potom jednodušší, jelikož se nemusí procházet přes všechny částečné zálohy. Ve finále je vlastně při obnově úplná záloha překrytá částečnou .</a:t>
            </a:r>
            <a:endParaRPr dirty="0"/>
          </a:p>
        </p:txBody>
      </p:sp>
    </p:spTree>
    <p:extLst>
      <p:ext uri="{BB962C8B-B14F-4D97-AF65-F5344CB8AC3E}">
        <p14:creationId xmlns:p14="http://schemas.microsoft.com/office/powerpoint/2010/main" val="39649031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Tento režim nabízí takové „zrcadlo“, které vlastně má uložené stav systému po poslední záloze. Soubory, které byly změněny, jsou v přírůstkové záloze. Tato záloha je nevýhodná pro externí média, protože při každé záloze se musí data „srovnat“ se zrcadlenými daty.</a:t>
            </a:r>
            <a:endParaRPr dirty="0"/>
          </a:p>
        </p:txBody>
      </p:sp>
    </p:spTree>
    <p:extLst>
      <p:ext uri="{BB962C8B-B14F-4D97-AF65-F5344CB8AC3E}">
        <p14:creationId xmlns:p14="http://schemas.microsoft.com/office/powerpoint/2010/main" val="2095539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 , nelze k tomu co dodat</a:t>
            </a:r>
            <a:endParaRPr dirty="0"/>
          </a:p>
        </p:txBody>
      </p:sp>
    </p:spTree>
    <p:extLst>
      <p:ext uri="{BB962C8B-B14F-4D97-AF65-F5344CB8AC3E}">
        <p14:creationId xmlns:p14="http://schemas.microsoft.com/office/powerpoint/2010/main" val="2995788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Zbytek prezentace je o médiích, která mohou být použitá při zálohách</a:t>
            </a:r>
          </a:p>
        </p:txBody>
      </p:sp>
    </p:spTree>
    <p:extLst>
      <p:ext uri="{BB962C8B-B14F-4D97-AF65-F5344CB8AC3E}">
        <p14:creationId xmlns:p14="http://schemas.microsoft.com/office/powerpoint/2010/main" val="6766817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Pevným diskem mám na mysli </a:t>
            </a:r>
            <a:r>
              <a:rPr lang="cs-CZ" dirty="0" err="1"/>
              <a:t>hdd</a:t>
            </a:r>
            <a:r>
              <a:rPr lang="cs-CZ" dirty="0"/>
              <a:t>/</a:t>
            </a:r>
            <a:r>
              <a:rPr lang="cs-CZ" dirty="0" err="1"/>
              <a:t>ssd</a:t>
            </a:r>
            <a:r>
              <a:rPr lang="cs-CZ" dirty="0"/>
              <a:t>. Vyplatí se hlavně kvůli nízké ceně a špičkovém výkonu. Nejlepší je asi právě SSD, jelikož je prakticky nezničitelné. Hlavně </a:t>
            </a:r>
            <a:r>
              <a:rPr lang="cs-CZ" dirty="0" err="1"/>
              <a:t>nvme</a:t>
            </a:r>
            <a:r>
              <a:rPr lang="cs-CZ" dirty="0"/>
              <a:t> m.2 disky jsou navíc až extrémně rychlé, v dnešní době se dají sehnat i 7GB/s. Pokud jde o levnější alternativy, harddisk je nejlepší volba. Ale spíš interní, mě osobně se párkrát stalo, že se u externího </a:t>
            </a:r>
            <a:r>
              <a:rPr lang="cs-CZ" dirty="0" err="1"/>
              <a:t>hdd</a:t>
            </a:r>
            <a:r>
              <a:rPr lang="cs-CZ" dirty="0"/>
              <a:t> rozbil </a:t>
            </a:r>
            <a:r>
              <a:rPr lang="cs-CZ" dirty="0" err="1"/>
              <a:t>usb</a:t>
            </a:r>
            <a:r>
              <a:rPr lang="cs-CZ" dirty="0"/>
              <a:t> port.</a:t>
            </a:r>
            <a:endParaRPr dirty="0"/>
          </a:p>
        </p:txBody>
      </p:sp>
    </p:spTree>
    <p:extLst>
      <p:ext uri="{BB962C8B-B14F-4D97-AF65-F5344CB8AC3E}">
        <p14:creationId xmlns:p14="http://schemas.microsoft.com/office/powerpoint/2010/main" val="3830709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Magnetická páska, dnes již spíše historická záležitost, kdysi byla také </a:t>
            </a:r>
            <a:r>
              <a:rPr lang="cs-CZ" dirty="0" err="1"/>
              <a:t>popularní</a:t>
            </a:r>
            <a:r>
              <a:rPr lang="cs-CZ" dirty="0"/>
              <a:t> k zálohování. Některé nové pásky jsou dokonce rychlejší než harddisky. Nevýhodou je, že za pásky si tučně zaplatíte. Dále nevýhodou je, že dané soubory musíte vyhledávat přetáčením. </a:t>
            </a:r>
            <a:endParaRPr dirty="0"/>
          </a:p>
        </p:txBody>
      </p:sp>
    </p:spTree>
    <p:extLst>
      <p:ext uri="{BB962C8B-B14F-4D97-AF65-F5344CB8AC3E}">
        <p14:creationId xmlns:p14="http://schemas.microsoft.com/office/powerpoint/2010/main" val="666328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Ano, diskety, nebo taky jak to většina zná floppy disky, byly také používány pro zálohy. Magnetická páska je možná někde ještě používaná, ale floppy disk byl používán převážně v 90. letech. Mají vlastně jen nevýhody, pomalá rychlost, malou životnost i nízkou kapacitu.</a:t>
            </a:r>
            <a:endParaRPr dirty="0"/>
          </a:p>
        </p:txBody>
      </p:sp>
    </p:spTree>
    <p:extLst>
      <p:ext uri="{BB962C8B-B14F-4D97-AF65-F5344CB8AC3E}">
        <p14:creationId xmlns:p14="http://schemas.microsoft.com/office/powerpoint/2010/main" val="10165386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Optický disk, většinou CD/DVD/BLU-RAY/HD-DVD/DVD-RAM, byly a možná ještě jsou používaná média pro zálohy. Všechny mají výhodu v tom, že jsou levné a taky jejich dostupnost. To už dneska úplně neplatí, protože jsou používána spíš novější média. Nevýhoda starších disků CD, DVD a DVD-RAM je malá kapacita, novější disky HD-DVD a BLU-RAY mají větší kapacitu, ale pořád nekonkurenční.</a:t>
            </a:r>
            <a:endParaRPr dirty="0"/>
          </a:p>
        </p:txBody>
      </p:sp>
    </p:spTree>
    <p:extLst>
      <p:ext uri="{BB962C8B-B14F-4D97-AF65-F5344CB8AC3E}">
        <p14:creationId xmlns:p14="http://schemas.microsoft.com/office/powerpoint/2010/main" val="33446798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Asi vás to nepřekvapí, ale jsou používány i </a:t>
            </a:r>
            <a:r>
              <a:rPr lang="cs-CZ" dirty="0" err="1"/>
              <a:t>NASky</a:t>
            </a:r>
            <a:r>
              <a:rPr lang="cs-CZ" dirty="0"/>
              <a:t>. Jednoduchý přístup a obrovská kapacita z </a:t>
            </a:r>
            <a:r>
              <a:rPr lang="cs-CZ" dirty="0" err="1"/>
              <a:t>NASek</a:t>
            </a:r>
            <a:r>
              <a:rPr lang="cs-CZ" dirty="0"/>
              <a:t> dělá snad ten nejlepší způsob pro zálohy. Je k ní však prakticky zapotřebí rychlý internet, ne něco na levelu Kolšova. Minimum by mohlo být třeba 50MB/s .</a:t>
            </a:r>
            <a:endParaRPr dirty="0"/>
          </a:p>
        </p:txBody>
      </p:sp>
    </p:spTree>
    <p:extLst>
      <p:ext uri="{BB962C8B-B14F-4D97-AF65-F5344CB8AC3E}">
        <p14:creationId xmlns:p14="http://schemas.microsoft.com/office/powerpoint/2010/main" val="1853562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1. Část této prezentace bude nějaký ten stručný popis vlastně co je záloha a proč se zálohy dělají atd. 2. část bude o samostatných typech a principech zálohování 3.část bude o médiích jenom stručně</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Ostatní média, tím jsou myšleny například USB </a:t>
            </a:r>
            <a:r>
              <a:rPr lang="cs-CZ" dirty="0" err="1"/>
              <a:t>flash</a:t>
            </a:r>
            <a:r>
              <a:rPr lang="cs-CZ" dirty="0"/>
              <a:t> disky. Ty dle mého názoru jsou nejlepší pokud máte třeba notebook, jsou krásně přenosné a v dnešní době i celkem rychlé. Dále mohou být třeba SD karty atd.</a:t>
            </a:r>
            <a:endParaRPr dirty="0"/>
          </a:p>
        </p:txBody>
      </p:sp>
    </p:spTree>
    <p:extLst>
      <p:ext uri="{BB962C8B-B14F-4D97-AF65-F5344CB8AC3E}">
        <p14:creationId xmlns:p14="http://schemas.microsoft.com/office/powerpoint/2010/main" val="6926843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Samozřejmě jelikož většina lidí už doma má rychlejší internet, tak jsou používaná i vzdálená úložiště, ke kterým se dostanou pouze přes internet. Jsou výhodné díky nízkým cenám, nemusíme objednávat žádná média ani </a:t>
            </a:r>
            <a:r>
              <a:rPr lang="cs-CZ" dirty="0" err="1"/>
              <a:t>NASky</a:t>
            </a:r>
            <a:r>
              <a:rPr lang="cs-CZ" dirty="0"/>
              <a:t>. Nevýhodou je, že záloha může trvat déle i kdybyste měli doma 250Mbps a potřebovali byste zálohovat </a:t>
            </a:r>
            <a:r>
              <a:rPr lang="cs-CZ" dirty="0" err="1"/>
              <a:t>terabyte</a:t>
            </a:r>
            <a:r>
              <a:rPr lang="cs-CZ" dirty="0"/>
              <a:t> dat.</a:t>
            </a:r>
            <a:endParaRPr dirty="0"/>
          </a:p>
        </p:txBody>
      </p:sp>
    </p:spTree>
    <p:extLst>
      <p:ext uri="{BB962C8B-B14F-4D97-AF65-F5344CB8AC3E}">
        <p14:creationId xmlns:p14="http://schemas.microsoft.com/office/powerpoint/2010/main" val="35857920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Komprese dat je jasná, šifrování je třeba pokud máte zálohu na externím médiu a nechcete, aby se data dostala do cizích rukou a duplikace je vlastně že máte dvě zálohy, takže máte vlastně zálohu na zálohu.</a:t>
            </a:r>
            <a:endParaRPr dirty="0"/>
          </a:p>
        </p:txBody>
      </p:sp>
    </p:spTree>
    <p:extLst>
      <p:ext uri="{BB962C8B-B14F-4D97-AF65-F5344CB8AC3E}">
        <p14:creationId xmlns:p14="http://schemas.microsoft.com/office/powerpoint/2010/main" val="1002817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7"/>
        <p:cNvGrpSpPr/>
        <p:nvPr/>
      </p:nvGrpSpPr>
      <p:grpSpPr>
        <a:xfrm>
          <a:off x="0" y="0"/>
          <a:ext cx="0" cy="0"/>
          <a:chOff x="0" y="0"/>
          <a:chExt cx="0" cy="0"/>
        </a:xfrm>
      </p:grpSpPr>
      <p:sp>
        <p:nvSpPr>
          <p:cNvPr id="14388" name="Google Shape;14388;g7f9262ee2f_0_24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9" name="Google Shape;14389;g7f9262ee2f_0_24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cs-CZ" dirty="0"/>
              <a:t>Záloha je kopie dat na jiném médiu, než kde jsou původní data uložena. Záloha je používána, jakmile se původní data poškodí/ztratí nebo když vznikne fyzická vada na vašem médiu. Zálohování probíhá většinou v nepravidelných cyklech. Avšak ve firmách se zálohuje pravidelně. Zálohy mohou probíhat:</a:t>
            </a:r>
            <a:endParaRPr lang="en-US" dirty="0"/>
          </a:p>
          <a:p>
            <a:pPr marL="0" lvl="0" indent="0" algn="l" rtl="0">
              <a:spcBef>
                <a:spcPts val="0"/>
              </a:spcBef>
              <a:spcAft>
                <a:spcPts val="0"/>
              </a:spcAft>
              <a:buNone/>
            </a:pPr>
            <a:r>
              <a:rPr lang="cs-CZ" dirty="0"/>
              <a:t>Takže, jak se tady na tomhle slidu píše… (…médiu. Může to být však i vada </a:t>
            </a:r>
            <a:r>
              <a:rPr lang="cs-CZ" dirty="0" err="1"/>
              <a:t>někdě</a:t>
            </a:r>
            <a:r>
              <a:rPr lang="cs-CZ" dirty="0"/>
              <a:t> jinde, třeba když váš počítač má například vadnou optickou čtečku atd.),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Pro ty, kteří nemají tušení, co je cloud, tak máte dávat větší pozor v hodinách p. Žaby,, jde o úložiště ke kterému se dostanete pomocí internetu, v tomhle případě jde pouze o úložiště……………….*většinou externím médiu*, může se však jednat i o interní hard disk.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-popis-, ještě dál se samozřejmě zálohují data, který daný uživatel či firma chce mít zálohována</a:t>
            </a:r>
            <a:endParaRPr dirty="0"/>
          </a:p>
        </p:txBody>
      </p:sp>
    </p:spTree>
    <p:extLst>
      <p:ext uri="{BB962C8B-B14F-4D97-AF65-F5344CB8AC3E}">
        <p14:creationId xmlns:p14="http://schemas.microsoft.com/office/powerpoint/2010/main" val="12456732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Vlivem uživatele – například omylem data vymazat, dále taky může být třeba špatné používání disku typu házení si s diskem atd.</a:t>
            </a:r>
          </a:p>
          <a:p>
            <a:pPr marL="0" lvl="0" indent="0" algn="l" rtl="0">
              <a:spcBef>
                <a:spcPts val="0"/>
              </a:spcBef>
              <a:spcAft>
                <a:spcPts val="0"/>
              </a:spcAft>
              <a:buNone/>
            </a:pPr>
            <a:r>
              <a:rPr lang="cs-CZ" dirty="0"/>
              <a:t>Dále se může jednat o selhání systému – například přepětí, podpětí, </a:t>
            </a:r>
            <a:r>
              <a:rPr lang="cs-CZ" dirty="0" err="1"/>
              <a:t>brownout</a:t>
            </a:r>
            <a:r>
              <a:rPr lang="cs-CZ" dirty="0"/>
              <a:t>, dále výpadek OS, samostatné selhání disku a nakonec disk se může zničit i selhání programu v počítači.</a:t>
            </a:r>
          </a:p>
          <a:p>
            <a:pPr marL="0" lvl="0" indent="0" algn="l" rtl="0">
              <a:spcBef>
                <a:spcPts val="0"/>
              </a:spcBef>
              <a:spcAft>
                <a:spcPts val="0"/>
              </a:spcAft>
              <a:buNone/>
            </a:pPr>
            <a:r>
              <a:rPr lang="cs-CZ" dirty="0"/>
              <a:t>Hackerský útok – Tady v tomhle případě jde hackerům vyloženě o to, abyste data neměli. Většinou se jedná o virus, který vám data odcizí, dále po vás hackeři např. vyžadují výkupné. Pokud tam samozřejmě máte </a:t>
            </a:r>
            <a:r>
              <a:rPr lang="cs-CZ" dirty="0" err="1"/>
              <a:t>kryptopeněženku</a:t>
            </a:r>
            <a:r>
              <a:rPr lang="cs-CZ" dirty="0"/>
              <a:t>, tak se na nic ptát nemusí.</a:t>
            </a:r>
          </a:p>
          <a:p>
            <a:pPr marL="0" lvl="0" indent="0" algn="l" rtl="0">
              <a:spcBef>
                <a:spcPts val="0"/>
              </a:spcBef>
              <a:spcAft>
                <a:spcPts val="0"/>
              </a:spcAft>
              <a:buNone/>
            </a:pPr>
            <a:r>
              <a:rPr lang="cs-CZ" dirty="0"/>
              <a:t>Dále s přírodními vlivy, jedná se například naprosto klasicky o poškození vodou. Médium se však může poškodit i pomocí kouře, požáru či zásahu bleskem.</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82038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No a teď byste mohli mít představu co je záloha. Vrhneme se na typy záloh</a:t>
            </a:r>
          </a:p>
        </p:txBody>
      </p:sp>
    </p:spTree>
    <p:extLst>
      <p:ext uri="{BB962C8B-B14F-4D97-AF65-F5344CB8AC3E}">
        <p14:creationId xmlns:p14="http://schemas.microsoft.com/office/powerpoint/2010/main" val="5439563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…zejména pak diskety CD, DVD. O tomhle se moc říci nedá</a:t>
            </a:r>
            <a:endParaRPr dirty="0"/>
          </a:p>
        </p:txBody>
      </p:sp>
    </p:spTree>
    <p:extLst>
      <p:ext uri="{BB962C8B-B14F-4D97-AF65-F5344CB8AC3E}">
        <p14:creationId xmlns:p14="http://schemas.microsoft.com/office/powerpoint/2010/main" val="28181477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929477" y="436183"/>
            <a:ext cx="2746500" cy="4090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a:endParaRPr/>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rot="5400000" flipH="1">
            <a:off x="4822414" y="-351911"/>
            <a:ext cx="9309797" cy="35202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_1_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8" r:id="rId6"/>
    <p:sldLayoutId id="2147483660" r:id="rId7"/>
    <p:sldLayoutId id="2147483663"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4"/>
        <p:cNvGrpSpPr/>
        <p:nvPr/>
      </p:nvGrpSpPr>
      <p:grpSpPr>
        <a:xfrm>
          <a:off x="0" y="0"/>
          <a:ext cx="0" cy="0"/>
          <a:chOff x="0" y="0"/>
          <a:chExt cx="0" cy="0"/>
        </a:xfrm>
      </p:grpSpPr>
      <p:sp>
        <p:nvSpPr>
          <p:cNvPr id="155" name="Google Shape;155;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6" name="Google Shape;156;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8" Type="http://schemas.openxmlformats.org/officeDocument/2006/relationships/hyperlink" Target="https://www.avast.com/c-ssd-vs-hdd" TargetMode="External"/><Relationship Id="rId13" Type="http://schemas.openxmlformats.org/officeDocument/2006/relationships/hyperlink" Target="https://www.ionos.com/digitalguide/server/know-how/" TargetMode="External"/><Relationship Id="rId3" Type="http://schemas.openxmlformats.org/officeDocument/2006/relationships/hyperlink" Target="http://bit.ly/2PfT4lq" TargetMode="External"/><Relationship Id="rId7" Type="http://schemas.openxmlformats.org/officeDocument/2006/relationships/hyperlink" Target="https://www.compcentrum.cz/produkty-a-sluzby/system-zalohovani-dat/" TargetMode="External"/><Relationship Id="rId12" Type="http://schemas.openxmlformats.org/officeDocument/2006/relationships/hyperlink" Target="https://nakedsecurity.sophos.com/2019/03/15/you-left-what-on-that-usb-drive/" TargetMode="External"/><Relationship Id="rId2" Type="http://schemas.openxmlformats.org/officeDocument/2006/relationships/notesSlide" Target="../notesSlides/notesSlide23.xml"/><Relationship Id="rId1" Type="http://schemas.openxmlformats.org/officeDocument/2006/relationships/slideLayout" Target="../slideLayouts/slideLayout9.xml"/><Relationship Id="rId6" Type="http://schemas.openxmlformats.org/officeDocument/2006/relationships/hyperlink" Target="https://bit.ly/Zalohovani" TargetMode="External"/><Relationship Id="rId11" Type="http://schemas.openxmlformats.org/officeDocument/2006/relationships/hyperlink" Target="https://es.rollingstone.com/los-cd-y-su-brillo-de-plata-el-resurgimiento-ha-llegado/" TargetMode="External"/><Relationship Id="rId5" Type="http://schemas.openxmlformats.org/officeDocument/2006/relationships/hyperlink" Target="https://slidesgo.com/theme/futuristic-background#search-backup&amp;position-16&amp;results-63&amp;rs=search" TargetMode="External"/><Relationship Id="rId10" Type="http://schemas.openxmlformats.org/officeDocument/2006/relationships/hyperlink" Target="https://edition.cnn.com/2016/05/26/us/pentagon-floppy-disks-nuclear/index.html" TargetMode="External"/><Relationship Id="rId4" Type="http://schemas.openxmlformats.org/officeDocument/2006/relationships/image" Target="../media/image16.png"/><Relationship Id="rId9" Type="http://schemas.openxmlformats.org/officeDocument/2006/relationships/hyperlink" Target="https://vltava.rozhlas.cz/nuzky-lepici-paska-reportaz-5035158" TargetMode="External"/><Relationship Id="rId14" Type="http://schemas.openxmlformats.org/officeDocument/2006/relationships/hyperlink" Target="https://www.vox.com/2015/4/30/11562024/too-embarrassed-to-ask-what-is-the-cloud-and-how-does-it-wor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2175900" y="2069175"/>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cs-CZ" dirty="0"/>
              <a:t>ZÁLOHOVÁNÍ</a:t>
            </a:r>
            <a:endParaRPr dirty="0"/>
          </a:p>
        </p:txBody>
      </p:sp>
      <p:sp>
        <p:nvSpPr>
          <p:cNvPr id="164" name="Google Shape;164;p38"/>
          <p:cNvSpPr txBox="1">
            <a:spLocks noGrp="1"/>
          </p:cNvSpPr>
          <p:nvPr>
            <p:ph type="ctrTitle"/>
          </p:nvPr>
        </p:nvSpPr>
        <p:spPr>
          <a:xfrm>
            <a:off x="2941650" y="2571750"/>
            <a:ext cx="3260700"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cs-CZ" sz="2200" dirty="0">
                <a:latin typeface="Montserrat ExtraLight"/>
                <a:ea typeface="Montserrat ExtraLight"/>
                <a:cs typeface="Montserrat ExtraLight"/>
                <a:sym typeface="Montserrat ExtraLight"/>
              </a:rPr>
              <a:t>DAT</a:t>
            </a:r>
            <a:endParaRPr sz="2200" dirty="0">
              <a:latin typeface="Montserrat ExtraLight"/>
              <a:ea typeface="Montserrat ExtraLight"/>
              <a:cs typeface="Montserrat ExtraLight"/>
              <a:sym typeface="Montserrat ExtraLight"/>
            </a:endParaRPr>
          </a:p>
        </p:txBody>
      </p:sp>
      <p:grpSp>
        <p:nvGrpSpPr>
          <p:cNvPr id="202" name="Google Shape;12044;p82">
            <a:extLst>
              <a:ext uri="{FF2B5EF4-FFF2-40B4-BE49-F238E27FC236}">
                <a16:creationId xmlns:a16="http://schemas.microsoft.com/office/drawing/2014/main" id="{4096FB87-54BA-BF41-4185-FE128089BCE1}"/>
              </a:ext>
            </a:extLst>
          </p:cNvPr>
          <p:cNvGrpSpPr/>
          <p:nvPr/>
        </p:nvGrpSpPr>
        <p:grpSpPr>
          <a:xfrm>
            <a:off x="4316505" y="3449537"/>
            <a:ext cx="510990" cy="524070"/>
            <a:chOff x="1768938" y="3782219"/>
            <a:chExt cx="367805" cy="367773"/>
          </a:xfrm>
        </p:grpSpPr>
        <p:sp>
          <p:nvSpPr>
            <p:cNvPr id="203" name="Google Shape;12045;p82">
              <a:extLst>
                <a:ext uri="{FF2B5EF4-FFF2-40B4-BE49-F238E27FC236}">
                  <a16:creationId xmlns:a16="http://schemas.microsoft.com/office/drawing/2014/main" id="{33B8D55A-73CE-42C7-B0A1-ED193D655D77}"/>
                </a:ext>
              </a:extLst>
            </p:cNvPr>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2046;p82">
              <a:extLst>
                <a:ext uri="{FF2B5EF4-FFF2-40B4-BE49-F238E27FC236}">
                  <a16:creationId xmlns:a16="http://schemas.microsoft.com/office/drawing/2014/main" id="{F2B61D17-FEB3-B986-201F-0E2A1EBC5FE6}"/>
                </a:ext>
              </a:extLst>
            </p:cNvPr>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2047;p82">
              <a:extLst>
                <a:ext uri="{FF2B5EF4-FFF2-40B4-BE49-F238E27FC236}">
                  <a16:creationId xmlns:a16="http://schemas.microsoft.com/office/drawing/2014/main" id="{BB470F27-8E6A-8485-7B53-EFEBC895B3C2}"/>
                </a:ext>
              </a:extLst>
            </p:cNvPr>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2048;p82">
              <a:extLst>
                <a:ext uri="{FF2B5EF4-FFF2-40B4-BE49-F238E27FC236}">
                  <a16:creationId xmlns:a16="http://schemas.microsoft.com/office/drawing/2014/main" id="{BB39A9BB-BE1A-C846-51FE-90280535A018}"/>
                </a:ext>
              </a:extLst>
            </p:cNvPr>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2049;p82">
              <a:extLst>
                <a:ext uri="{FF2B5EF4-FFF2-40B4-BE49-F238E27FC236}">
                  <a16:creationId xmlns:a16="http://schemas.microsoft.com/office/drawing/2014/main" id="{494C5DF8-55D4-B18F-9587-D24CBA877B42}"/>
                </a:ext>
              </a:extLst>
            </p:cNvPr>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99">
        <p159:morph option="byObject"/>
      </p:transition>
    </mc:Choice>
    <mc:Fallback xmlns="">
      <p:transition spd="slow" advTm="99">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ÚPLNÁ + INKREMENTÁLNÍ</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Zálohována všechna data, následně provedena inkrementální záloha. Záloh může být více.</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0430605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ÚPLNÁ + ROZDÍLOVÁ</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Zálohována všechna data, dále jsou zálohována data, která se od úplné zálohy změnily/vytvořily.</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4212915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ZRCADLOVÁ + REVERZNĚ PŘÍRŮSTKOVÁ</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Odráží stav systému po poslední záloze, ukládá se pouze historie změn.</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3873319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ÚPLNÁ ZÁLOHA</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Zálohuje celý počítač včetně systému,  je zapotřebí specializovaný software</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471400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0331" y="3803039"/>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cs-CZ" dirty="0"/>
              <a:t>POUŽITÁ MÉDIA</a:t>
            </a:r>
            <a:endParaRPr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a:t>
            </a:r>
            <a:r>
              <a:rPr lang="cs-CZ" dirty="0"/>
              <a:t>3</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13323989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6600">
                  <a:solidFill>
                    <a:schemeClr val="accent2"/>
                  </a:solidFill>
                  <a:prstDash val="solid"/>
                </a:ln>
                <a:solidFill>
                  <a:srgbClr val="FFFFFF"/>
                </a:solidFill>
                <a:effectLst>
                  <a:outerShdw blurRad="50800" dist="38100" dir="2700000" algn="tl" rotWithShape="0">
                    <a:prstClr val="black">
                      <a:alpha val="40000"/>
                    </a:prstClr>
                  </a:outerShdw>
                </a:effectLst>
              </a:rPr>
              <a:t>PEVNÝ DISK</a:t>
            </a:r>
            <a:endParaRPr b="1" dirty="0">
              <a:ln w="6600">
                <a:solidFill>
                  <a:schemeClr val="accent2"/>
                </a:solidFill>
                <a:prstDash val="solid"/>
              </a:ln>
              <a:solidFill>
                <a:srgbClr val="FFFFFF"/>
              </a:solidFill>
              <a:effectLst>
                <a:outerShdw blurRad="50800" dist="38100" dir="2700000" algn="tl" rotWithShape="0">
                  <a:prstClr val="black">
                    <a:alpha val="40000"/>
                  </a:prstClr>
                </a:outerShdw>
              </a:effectLst>
            </a:endParaRPr>
          </a:p>
        </p:txBody>
      </p:sp>
      <p:cxnSp>
        <p:nvCxnSpPr>
          <p:cNvPr id="260" name="Google Shape;260;p47"/>
          <p:cNvCxnSpPr/>
          <p:nvPr/>
        </p:nvCxnSpPr>
        <p:spPr>
          <a:xfrm>
            <a:off x="1026200" y="414022"/>
            <a:ext cx="2763000" cy="0"/>
          </a:xfrm>
          <a:prstGeom prst="straightConnector1">
            <a:avLst/>
          </a:prstGeom>
          <a:noFill/>
          <a:ln w="9525" cap="flat" cmpd="sng">
            <a:solidFill>
              <a:schemeClr val="accent5"/>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94074649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ln w="0"/>
                <a:solidFill>
                  <a:schemeClr val="accent3">
                    <a:lumMod val="40000"/>
                    <a:lumOff val="60000"/>
                  </a:schemeClr>
                </a:solidFill>
                <a:effectLst>
                  <a:outerShdw blurRad="50800" dist="38100" dir="2700000" algn="tl" rotWithShape="0">
                    <a:prstClr val="black">
                      <a:alpha val="40000"/>
                    </a:prstClr>
                  </a:outerShdw>
                </a:effectLst>
              </a:rPr>
              <a:t>MAGNETICKÁ PÁSKA</a:t>
            </a:r>
            <a:endParaRPr dirty="0">
              <a:ln w="0"/>
              <a:solidFill>
                <a:schemeClr val="accent3">
                  <a:lumMod val="40000"/>
                  <a:lumOff val="60000"/>
                </a:schemeClr>
              </a:solidFill>
              <a:effectLst>
                <a:outerShdw blurRad="50800" dist="38100" dir="2700000" algn="tl" rotWithShape="0">
                  <a:prstClr val="black">
                    <a:alpha val="40000"/>
                  </a:prstClr>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68506351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9525">
                  <a:solidFill>
                    <a:schemeClr val="bg1"/>
                  </a:solidFill>
                  <a:prstDash val="solid"/>
                </a:ln>
                <a:solidFill>
                  <a:schemeClr val="tx1"/>
                </a:solidFill>
                <a:effectLst>
                  <a:outerShdw blurRad="12700" dist="38100" dir="2700000" algn="tl" rotWithShape="0">
                    <a:schemeClr val="bg1">
                      <a:lumMod val="50000"/>
                    </a:schemeClr>
                  </a:outerShdw>
                </a:effectLst>
              </a:rPr>
              <a:t>DISKETA</a:t>
            </a:r>
            <a:endParaRPr b="1" dirty="0">
              <a:ln w="13462">
                <a:solidFill>
                  <a:schemeClr val="bg1"/>
                </a:solidFill>
                <a:prstDash val="solid"/>
              </a:ln>
              <a:solidFill>
                <a:schemeClr val="tx1">
                  <a:lumMod val="85000"/>
                  <a:lumOff val="15000"/>
                </a:schemeClr>
              </a:solidFill>
              <a:effectLst>
                <a:outerShdw blurRad="50800" dist="38100" dir="2700000" algn="tl" rotWithShape="0">
                  <a:prstClr val="black">
                    <a:alpha val="40000"/>
                  </a:prstClr>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3871258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3000" b="-3000"/>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OPTICKÝ DISK</a:t>
            </a: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50649877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4000" r="-4000"/>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9525">
                  <a:solidFill>
                    <a:schemeClr val="bg1"/>
                  </a:solidFill>
                  <a:prstDash val="solid"/>
                </a:ln>
                <a:solidFill>
                  <a:schemeClr val="tx1"/>
                </a:solidFill>
                <a:effectLst>
                  <a:outerShdw blurRad="12700" dist="38100" dir="2700000" algn="tl" rotWithShape="0">
                    <a:schemeClr val="bg1">
                      <a:lumMod val="50000"/>
                    </a:schemeClr>
                  </a:outerShdw>
                </a:effectLst>
              </a:rPr>
              <a:t>NAS</a:t>
            </a: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517415736"/>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40"/>
          <p:cNvSpPr txBox="1">
            <a:spLocks noGrp="1"/>
          </p:cNvSpPr>
          <p:nvPr>
            <p:ph type="title" idx="6"/>
          </p:nvPr>
        </p:nvSpPr>
        <p:spPr>
          <a:xfrm>
            <a:off x="1048450" y="1770700"/>
            <a:ext cx="20670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79" name="Google Shape;179;p40"/>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p>
            <a:r>
              <a:rPr lang="cs-CZ" dirty="0"/>
              <a:t>TYPY ZÁLOH</a:t>
            </a:r>
            <a:endParaRPr dirty="0"/>
          </a:p>
        </p:txBody>
      </p:sp>
      <p:sp>
        <p:nvSpPr>
          <p:cNvPr id="180" name="Google Shape;180;p40"/>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Kritéria a typy záloh. </a:t>
            </a:r>
          </a:p>
        </p:txBody>
      </p:sp>
      <p:sp>
        <p:nvSpPr>
          <p:cNvPr id="181" name="Google Shape;181;p40"/>
          <p:cNvSpPr txBox="1">
            <a:spLocks noGrp="1"/>
          </p:cNvSpPr>
          <p:nvPr>
            <p:ph type="title" idx="2"/>
          </p:nvPr>
        </p:nvSpPr>
        <p:spPr>
          <a:xfrm>
            <a:off x="5843864" y="2615575"/>
            <a:ext cx="2436371"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cs-CZ" dirty="0"/>
              <a:t>POUŽITÁ MÉDIA</a:t>
            </a:r>
            <a:endParaRPr dirty="0"/>
          </a:p>
        </p:txBody>
      </p:sp>
      <p:sp>
        <p:nvSpPr>
          <p:cNvPr id="182" name="Google Shape;182;p40"/>
          <p:cNvSpPr txBox="1">
            <a:spLocks noGrp="1"/>
          </p:cNvSpPr>
          <p:nvPr>
            <p:ph type="subTitle" idx="3"/>
          </p:nvPr>
        </p:nvSpPr>
        <p:spPr>
          <a:xfrm>
            <a:off x="6028550" y="31480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Na kterém médiu může být provedena záloha?</a:t>
            </a:r>
            <a:endParaRPr dirty="0"/>
          </a:p>
        </p:txBody>
      </p:sp>
      <p:sp>
        <p:nvSpPr>
          <p:cNvPr id="183" name="Google Shape;183;p40"/>
          <p:cNvSpPr txBox="1">
            <a:spLocks noGrp="1"/>
          </p:cNvSpPr>
          <p:nvPr>
            <p:ph type="title" idx="4"/>
          </p:nvPr>
        </p:nvSpPr>
        <p:spPr>
          <a:xfrm>
            <a:off x="1048446" y="2615575"/>
            <a:ext cx="2178847"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cs-CZ" dirty="0"/>
              <a:t>CO JE ZÁLOHA?</a:t>
            </a:r>
            <a:endParaRPr dirty="0"/>
          </a:p>
        </p:txBody>
      </p:sp>
      <p:sp>
        <p:nvSpPr>
          <p:cNvPr id="184" name="Google Shape;184;p40"/>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Stručný popis a rozluštění této otázky.</a:t>
            </a:r>
            <a:endParaRPr dirty="0"/>
          </a:p>
        </p:txBody>
      </p:sp>
      <p:sp>
        <p:nvSpPr>
          <p:cNvPr id="185" name="Google Shape;185;p40"/>
          <p:cNvSpPr txBox="1">
            <a:spLocks noGrp="1"/>
          </p:cNvSpPr>
          <p:nvPr>
            <p:ph type="title" idx="7"/>
          </p:nvPr>
        </p:nvSpPr>
        <p:spPr>
          <a:xfrm>
            <a:off x="3538500" y="1770699"/>
            <a:ext cx="20670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86" name="Google Shape;186;p40"/>
          <p:cNvSpPr txBox="1">
            <a:spLocks noGrp="1"/>
          </p:cNvSpPr>
          <p:nvPr>
            <p:ph type="title" idx="8"/>
          </p:nvPr>
        </p:nvSpPr>
        <p:spPr>
          <a:xfrm>
            <a:off x="6028550" y="1770700"/>
            <a:ext cx="20670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cxnSp>
        <p:nvCxnSpPr>
          <p:cNvPr id="187" name="Google Shape;187;p40"/>
          <p:cNvCxnSpPr/>
          <p:nvPr/>
        </p:nvCxnSpPr>
        <p:spPr>
          <a:xfrm>
            <a:off x="188335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88" name="Google Shape;188;p40"/>
          <p:cNvCxnSpPr/>
          <p:nvPr/>
        </p:nvCxnSpPr>
        <p:spPr>
          <a:xfrm>
            <a:off x="437340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89" name="Google Shape;189;p40"/>
          <p:cNvCxnSpPr/>
          <p:nvPr/>
        </p:nvCxnSpPr>
        <p:spPr>
          <a:xfrm>
            <a:off x="686345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4000" r="-4000"/>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6" y="436183"/>
            <a:ext cx="2975461"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13462">
                  <a:solidFill>
                    <a:schemeClr val="accent3">
                      <a:lumMod val="20000"/>
                      <a:lumOff val="80000"/>
                    </a:schemeClr>
                  </a:solidFill>
                  <a:prstDash val="solid"/>
                </a:ln>
                <a:solidFill>
                  <a:schemeClr val="accent3">
                    <a:lumMod val="50000"/>
                  </a:schemeClr>
                </a:solidFill>
                <a:effectLst>
                  <a:glow rad="139700">
                    <a:schemeClr val="accent6">
                      <a:satMod val="175000"/>
                      <a:alpha val="40000"/>
                    </a:schemeClr>
                  </a:glow>
                  <a:outerShdw dist="38100" dir="2700000" algn="bl" rotWithShape="0">
                    <a:schemeClr val="accent5"/>
                  </a:outerShdw>
                </a:effectLst>
              </a:rPr>
              <a:t>OSTATNÍ MÉDIA</a:t>
            </a:r>
            <a:endParaRPr b="1" dirty="0">
              <a:ln w="13462">
                <a:solidFill>
                  <a:schemeClr val="accent3">
                    <a:lumMod val="20000"/>
                    <a:lumOff val="80000"/>
                  </a:schemeClr>
                </a:solidFill>
                <a:prstDash val="solid"/>
              </a:ln>
              <a:solidFill>
                <a:schemeClr val="accent3">
                  <a:lumMod val="50000"/>
                </a:schemeClr>
              </a:solidFill>
              <a:effectLst>
                <a:glow rad="139700">
                  <a:schemeClr val="accent6">
                    <a:satMod val="175000"/>
                    <a:alpha val="40000"/>
                  </a:schemeClr>
                </a:glow>
                <a:outerShdw dist="38100" dir="2700000" algn="bl" rotWithShape="0">
                  <a:schemeClr val="accent5"/>
                </a:outerShdw>
              </a:effectLst>
            </a:endParaRPr>
          </a:p>
        </p:txBody>
      </p:sp>
      <p:cxnSp>
        <p:nvCxnSpPr>
          <p:cNvPr id="260" name="Google Shape;260;p47"/>
          <p:cNvCxnSpPr/>
          <p:nvPr/>
        </p:nvCxnSpPr>
        <p:spPr>
          <a:xfrm>
            <a:off x="1026200" y="414022"/>
            <a:ext cx="2763000" cy="0"/>
          </a:xfrm>
          <a:prstGeom prst="straightConnector1">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69314397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b="1" dirty="0">
                <a:ln w="9525">
                  <a:solidFill>
                    <a:schemeClr val="bg1"/>
                  </a:solidFill>
                  <a:prstDash val="solid"/>
                </a:ln>
                <a:solidFill>
                  <a:schemeClr val="accent6">
                    <a:lumMod val="90000"/>
                    <a:lumOff val="10000"/>
                  </a:schemeClr>
                </a:solidFill>
                <a:effectLst>
                  <a:glow rad="139700">
                    <a:schemeClr val="accent2">
                      <a:satMod val="175000"/>
                      <a:alpha val="40000"/>
                    </a:schemeClr>
                  </a:glow>
                  <a:outerShdw blurRad="12700" dist="38100" dir="2700000" algn="tl" rotWithShape="0">
                    <a:schemeClr val="bg1">
                      <a:lumMod val="50000"/>
                    </a:schemeClr>
                  </a:outerShdw>
                </a:effectLst>
              </a:rPr>
              <a:t>CLOUD</a:t>
            </a:r>
            <a:endParaRPr dirty="0">
              <a:solidFill>
                <a:schemeClr val="accent6">
                  <a:lumMod val="90000"/>
                  <a:lumOff val="10000"/>
                </a:schemeClr>
              </a:solidFill>
              <a:effectLst>
                <a:glow rad="139700">
                  <a:schemeClr val="accent2">
                    <a:satMod val="175000"/>
                    <a:alpha val="40000"/>
                  </a:schemeClr>
                </a:glow>
                <a:outerShdw blurRad="12700" dist="38100" dir="2700000" algn="tl" rotWithShape="0">
                  <a:schemeClr val="bg1">
                    <a:lumMod val="50000"/>
                  </a:schemeClr>
                </a:outerShdw>
              </a:effectLst>
            </a:endParaRPr>
          </a:p>
        </p:txBody>
      </p:sp>
      <p:sp>
        <p:nvSpPr>
          <p:cNvPr id="215" name="Google Shape;215;p44"/>
          <p:cNvSpPr txBox="1">
            <a:spLocks noGrp="1"/>
          </p:cNvSpPr>
          <p:nvPr>
            <p:ph type="body" idx="1"/>
          </p:nvPr>
        </p:nvSpPr>
        <p:spPr>
          <a:xfrm>
            <a:off x="938500" y="1659275"/>
            <a:ext cx="5147507" cy="2815290"/>
          </a:xfrm>
          <a:prstGeom prst="rect">
            <a:avLst/>
          </a:prstGeom>
          <a:solidFill>
            <a:srgbClr val="F8F8F8">
              <a:alpha val="3137"/>
            </a:srgb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lvl="0" algn="l" rtl="0">
              <a:spcBef>
                <a:spcPts val="1600"/>
              </a:spcBef>
              <a:spcAft>
                <a:spcPts val="0"/>
              </a:spcAft>
              <a:buSzPts val="1400"/>
              <a:buFont typeface="Courier New" panose="02070309020205020404" pitchFamily="49" charset="0"/>
              <a:buChar char="o"/>
            </a:pPr>
            <a:r>
              <a:rPr lang="cs-CZ"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rPr>
              <a:t>Google Drive</a:t>
            </a:r>
            <a:endParaRPr lang="en-US"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endParaRPr>
          </a:p>
          <a:p>
            <a:pPr lvl="0" algn="l" rtl="0">
              <a:spcBef>
                <a:spcPts val="0"/>
              </a:spcBef>
              <a:spcAft>
                <a:spcPts val="0"/>
              </a:spcAft>
              <a:buSzPts val="1400"/>
              <a:buFont typeface="Courier New" panose="02070309020205020404" pitchFamily="49" charset="0"/>
              <a:buChar char="o"/>
            </a:pPr>
            <a:r>
              <a:rPr lang="cs-CZ"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rPr>
              <a:t>Dropbox</a:t>
            </a:r>
          </a:p>
          <a:p>
            <a:pPr lvl="0" algn="l" rtl="0">
              <a:spcBef>
                <a:spcPts val="0"/>
              </a:spcBef>
              <a:spcAft>
                <a:spcPts val="0"/>
              </a:spcAft>
              <a:buSzPts val="1400"/>
              <a:buFont typeface="Courier New" panose="02070309020205020404" pitchFamily="49" charset="0"/>
              <a:buChar char="o"/>
            </a:pPr>
            <a:r>
              <a:rPr lang="cs-CZ"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rPr>
              <a:t>MEGA</a:t>
            </a:r>
            <a:endParaRPr lang="en-US" sz="1800" b="1" dirty="0">
              <a:ln>
                <a:solidFill>
                  <a:schemeClr val="bg2">
                    <a:lumMod val="20000"/>
                    <a:lumOff val="80000"/>
                  </a:schemeClr>
                </a:solidFill>
              </a:ln>
              <a:solidFill>
                <a:schemeClr val="accent6">
                  <a:lumMod val="90000"/>
                  <a:lumOff val="10000"/>
                </a:schemeClr>
              </a:solidFill>
              <a:effectLst>
                <a:glow rad="139700">
                  <a:schemeClr val="accent2">
                    <a:satMod val="175000"/>
                    <a:alpha val="40000"/>
                  </a:schemeClr>
                </a:glow>
                <a:outerShdw blurRad="50800" dist="38100" dir="2700000" algn="tl" rotWithShape="0">
                  <a:prstClr val="black">
                    <a:alpha val="40000"/>
                  </a:prstClr>
                </a:outerShdw>
              </a:effectLst>
            </a:endParaRPr>
          </a:p>
          <a:p>
            <a:pPr marL="0" lvl="0" indent="0" algn="l" rtl="0">
              <a:spcBef>
                <a:spcPts val="1600"/>
              </a:spcBef>
              <a:spcAft>
                <a:spcPts val="1600"/>
              </a:spcAft>
              <a:buNone/>
            </a:pPr>
            <a:endParaRPr dirty="0"/>
          </a:p>
        </p:txBody>
      </p:sp>
      <p:cxnSp>
        <p:nvCxnSpPr>
          <p:cNvPr id="216" name="Google Shape;216;p44"/>
          <p:cNvCxnSpPr/>
          <p:nvPr/>
        </p:nvCxnSpPr>
        <p:spPr>
          <a:xfrm>
            <a:off x="1026200" y="414022"/>
            <a:ext cx="2763000" cy="0"/>
          </a:xfrm>
          <a:prstGeom prst="straightConnector1">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43165553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DŮLEŽITÉ POZNÁMKY</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a:spcBef>
                <a:spcPts val="1600"/>
              </a:spcBef>
            </a:pPr>
            <a:r>
              <a:rPr lang="cs-CZ" sz="1400" dirty="0"/>
              <a:t>Komprese dat</a:t>
            </a:r>
            <a:endParaRPr lang="en-US" sz="1400" dirty="0"/>
          </a:p>
          <a:p>
            <a:r>
              <a:rPr lang="cs-CZ" sz="1400" dirty="0"/>
              <a:t>Šifrování dat</a:t>
            </a:r>
          </a:p>
          <a:p>
            <a:r>
              <a:rPr lang="cs-CZ" sz="1400" dirty="0"/>
              <a:t>Duplikace</a:t>
            </a:r>
            <a:endParaRPr lang="en-US" sz="1400" dirty="0"/>
          </a:p>
          <a:p>
            <a:pPr marL="0" lvl="0" indent="0" algn="l" rtl="0">
              <a:spcBef>
                <a:spcPts val="1600"/>
              </a:spcBef>
              <a:spcAft>
                <a:spcPts val="1600"/>
              </a:spcAft>
              <a:buNone/>
            </a:pPr>
            <a:endParaRPr lang="cs-CZ"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19920703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90"/>
        <p:cNvGrpSpPr/>
        <p:nvPr/>
      </p:nvGrpSpPr>
      <p:grpSpPr>
        <a:xfrm>
          <a:off x="0" y="0"/>
          <a:ext cx="0" cy="0"/>
          <a:chOff x="0" y="0"/>
          <a:chExt cx="0" cy="0"/>
        </a:xfrm>
      </p:grpSpPr>
      <p:pic>
        <p:nvPicPr>
          <p:cNvPr id="14391" name="Google Shape;14391;p86">
            <a:hlinkClick r:id="rId3"/>
          </p:cNvPr>
          <p:cNvPicPr preferRelativeResize="0"/>
          <p:nvPr/>
        </p:nvPicPr>
        <p:blipFill>
          <a:blip r:embed="rId4">
            <a:alphaModFix/>
          </a:blip>
          <a:stretch>
            <a:fillRect/>
          </a:stretch>
        </p:blipFill>
        <p:spPr>
          <a:xfrm>
            <a:off x="7686308" y="4559112"/>
            <a:ext cx="1402280" cy="589574"/>
          </a:xfrm>
          <a:prstGeom prst="rect">
            <a:avLst/>
          </a:prstGeom>
          <a:noFill/>
          <a:ln>
            <a:noFill/>
          </a:ln>
        </p:spPr>
      </p:pic>
      <p:sp>
        <p:nvSpPr>
          <p:cNvPr id="2" name="TextovéPole 1">
            <a:extLst>
              <a:ext uri="{FF2B5EF4-FFF2-40B4-BE49-F238E27FC236}">
                <a16:creationId xmlns:a16="http://schemas.microsoft.com/office/drawing/2014/main" id="{498CF575-AB91-3E84-2B22-48906A94A8BD}"/>
              </a:ext>
            </a:extLst>
          </p:cNvPr>
          <p:cNvSpPr txBox="1"/>
          <p:nvPr/>
        </p:nvSpPr>
        <p:spPr>
          <a:xfrm>
            <a:off x="7686308" y="4345034"/>
            <a:ext cx="3465246" cy="307777"/>
          </a:xfrm>
          <a:prstGeom prst="rect">
            <a:avLst/>
          </a:prstGeom>
          <a:noFill/>
        </p:spPr>
        <p:txBody>
          <a:bodyPr wrap="square" rtlCol="0">
            <a:spAutoFit/>
          </a:bodyPr>
          <a:lstStyle/>
          <a:p>
            <a:r>
              <a:rPr lang="cs-CZ" dirty="0" err="1">
                <a:solidFill>
                  <a:schemeClr val="bg1"/>
                </a:solidFill>
                <a:latin typeface="Montserrat ExtraBold" panose="00000900000000000000" pitchFamily="2" charset="-18"/>
              </a:rPr>
              <a:t>Template</a:t>
            </a:r>
            <a:r>
              <a:rPr lang="cs-CZ" dirty="0">
                <a:solidFill>
                  <a:schemeClr val="bg1"/>
                </a:solidFill>
                <a:latin typeface="Montserrat ExtraBold" panose="00000900000000000000" pitchFamily="2" charset="-18"/>
              </a:rPr>
              <a:t> od:</a:t>
            </a:r>
          </a:p>
        </p:txBody>
      </p:sp>
      <p:sp>
        <p:nvSpPr>
          <p:cNvPr id="3" name="TextovéPole 2">
            <a:extLst>
              <a:ext uri="{FF2B5EF4-FFF2-40B4-BE49-F238E27FC236}">
                <a16:creationId xmlns:a16="http://schemas.microsoft.com/office/drawing/2014/main" id="{5A423651-B82C-7AF8-13CA-5F761ED437C2}"/>
              </a:ext>
            </a:extLst>
          </p:cNvPr>
          <p:cNvSpPr txBox="1"/>
          <p:nvPr/>
        </p:nvSpPr>
        <p:spPr>
          <a:xfrm>
            <a:off x="168442" y="660020"/>
            <a:ext cx="8807115" cy="2062103"/>
          </a:xfrm>
          <a:prstGeom prst="rect">
            <a:avLst/>
          </a:prstGeom>
          <a:noFill/>
        </p:spPr>
        <p:txBody>
          <a:bodyPr wrap="square" rtlCol="0">
            <a:spAutoFit/>
          </a:bodyPr>
          <a:lstStyle/>
          <a:p>
            <a:r>
              <a:rPr lang="cs-CZ" sz="800" dirty="0">
                <a:solidFill>
                  <a:srgbClr val="00B050"/>
                </a:solidFill>
                <a:latin typeface="Montserrat ExtraBold" panose="00000900000000000000" pitchFamily="2" charset="-18"/>
                <a:hlinkClick r:id="rId5">
                  <a:extLst>
                    <a:ext uri="{A12FA001-AC4F-418D-AE19-62706E023703}">
                      <ahyp:hlinkClr xmlns:ahyp="http://schemas.microsoft.com/office/drawing/2018/hyperlinkcolor" val="tx"/>
                    </a:ext>
                  </a:extLst>
                </a:hlinkClick>
              </a:rPr>
              <a:t>https://slidesgo.com/theme/futuristic-background#search-backup&amp;position-16&amp;results-63&amp;rs=search</a:t>
            </a:r>
            <a:endParaRPr lang="cs-CZ" sz="800" dirty="0">
              <a:solidFill>
                <a:srgbClr val="00B050"/>
              </a:solidFill>
              <a:latin typeface="Montserrat ExtraBold" panose="00000900000000000000" pitchFamily="2" charset="-18"/>
            </a:endParaRPr>
          </a:p>
          <a:p>
            <a:r>
              <a:rPr lang="nl-NL" sz="800" dirty="0">
                <a:solidFill>
                  <a:schemeClr val="bg1"/>
                </a:solidFill>
                <a:latin typeface="Montserrat ExtraBold" panose="00000900000000000000" pitchFamily="2" charset="-18"/>
              </a:rPr>
              <a:t>Zálohování dat – Wikipedie. [online]. Dostupné z: </a:t>
            </a:r>
            <a:r>
              <a:rPr lang="nl-NL" sz="800" dirty="0">
                <a:solidFill>
                  <a:schemeClr val="bg1"/>
                </a:solidFill>
                <a:latin typeface="Montserrat ExtraBold" panose="00000900000000000000" pitchFamily="2" charset="-18"/>
                <a:hlinkClick r:id="rId6"/>
              </a:rPr>
              <a:t>https://cs.wikipedia.org/wiki/Z%C3%A1lohov%C3%A1n%C3%AD_dat</a:t>
            </a:r>
            <a:endParaRPr lang="cs-CZ" sz="800" dirty="0">
              <a:solidFill>
                <a:schemeClr val="bg1"/>
              </a:solidFill>
              <a:latin typeface="Montserrat ExtraBold" panose="00000900000000000000" pitchFamily="2" charset="-18"/>
              <a:hlinkClick r:id="rId6"/>
            </a:endParaRPr>
          </a:p>
          <a:p>
            <a:r>
              <a:rPr lang="cs-CZ" sz="800" dirty="0">
                <a:solidFill>
                  <a:schemeClr val="bg1"/>
                </a:solidFill>
                <a:latin typeface="Montserrat ExtraBold" panose="00000900000000000000" pitchFamily="2" charset="-18"/>
              </a:rPr>
              <a:t>Systém zálohování dat - Služby - Compcentrum.cz. Úvod - Compcentrum.cz [online]. Copyright © Copyright 2023, compcentrum.cz [cit. 18.01.2023]. Dostupné z: </a:t>
            </a:r>
            <a:r>
              <a:rPr lang="cs-CZ" sz="800" dirty="0">
                <a:solidFill>
                  <a:schemeClr val="bg1"/>
                </a:solidFill>
                <a:latin typeface="Montserrat ExtraBold" panose="00000900000000000000" pitchFamily="2" charset="-18"/>
                <a:hlinkClick r:id="rId7"/>
              </a:rPr>
              <a:t>https://www.compcentrum.cz/produkty-a-sluzby/system-zalohovani-dat/</a:t>
            </a:r>
            <a:endParaRPr lang="cs-CZ" sz="800" dirty="0">
              <a:solidFill>
                <a:schemeClr val="bg1"/>
              </a:solidFill>
              <a:latin typeface="Montserrat ExtraBold" panose="00000900000000000000" pitchFamily="2" charset="-18"/>
            </a:endParaRPr>
          </a:p>
          <a:p>
            <a:r>
              <a:rPr lang="cs-CZ" sz="800" dirty="0">
                <a:solidFill>
                  <a:schemeClr val="bg1"/>
                </a:solidFill>
                <a:latin typeface="Montserrat ExtraBold" panose="00000900000000000000" pitchFamily="2" charset="-18"/>
              </a:rPr>
              <a:t>SSD vs HDD: </a:t>
            </a:r>
            <a:r>
              <a:rPr lang="cs-CZ" sz="800" dirty="0" err="1">
                <a:solidFill>
                  <a:schemeClr val="bg1"/>
                </a:solidFill>
                <a:latin typeface="Montserrat ExtraBold" panose="00000900000000000000" pitchFamily="2" charset="-18"/>
              </a:rPr>
              <a:t>Which</a:t>
            </a:r>
            <a:r>
              <a:rPr lang="cs-CZ" sz="800" dirty="0">
                <a:solidFill>
                  <a:schemeClr val="bg1"/>
                </a:solidFill>
                <a:latin typeface="Montserrat ExtraBold" panose="00000900000000000000" pitchFamily="2" charset="-18"/>
              </a:rPr>
              <a:t> Drive Do </a:t>
            </a:r>
            <a:r>
              <a:rPr lang="cs-CZ" sz="800" dirty="0" err="1">
                <a:solidFill>
                  <a:schemeClr val="bg1"/>
                </a:solidFill>
                <a:latin typeface="Montserrat ExtraBold" panose="00000900000000000000" pitchFamily="2" charset="-18"/>
              </a:rPr>
              <a:t>You</a:t>
            </a:r>
            <a:r>
              <a:rPr lang="cs-CZ" sz="800" dirty="0">
                <a:solidFill>
                  <a:schemeClr val="bg1"/>
                </a:solidFill>
                <a:latin typeface="Montserrat ExtraBold" panose="00000900000000000000" pitchFamily="2" charset="-18"/>
              </a:rPr>
              <a:t> </a:t>
            </a:r>
            <a:r>
              <a:rPr lang="cs-CZ" sz="800" dirty="0" err="1">
                <a:solidFill>
                  <a:schemeClr val="bg1"/>
                </a:solidFill>
                <a:latin typeface="Montserrat ExtraBold" panose="00000900000000000000" pitchFamily="2" charset="-18"/>
              </a:rPr>
              <a:t>Need</a:t>
            </a:r>
            <a:r>
              <a:rPr lang="cs-CZ" sz="800" dirty="0">
                <a:solidFill>
                  <a:schemeClr val="bg1"/>
                </a:solidFill>
                <a:latin typeface="Montserrat ExtraBold" panose="00000900000000000000" pitchFamily="2" charset="-18"/>
              </a:rPr>
              <a:t>? | Avast. [online]. Dostupné z: </a:t>
            </a:r>
            <a:r>
              <a:rPr lang="cs-CZ" sz="800" dirty="0">
                <a:solidFill>
                  <a:schemeClr val="bg1"/>
                </a:solidFill>
                <a:latin typeface="Montserrat ExtraBold" panose="00000900000000000000" pitchFamily="2" charset="-18"/>
                <a:hlinkClick r:id="rId8"/>
              </a:rPr>
              <a:t>https://www.avast.com/c-ssd-vs-hdd</a:t>
            </a:r>
            <a:endParaRPr lang="cs-CZ" sz="800" dirty="0">
              <a:solidFill>
                <a:schemeClr val="bg1"/>
              </a:solidFill>
              <a:latin typeface="Montserrat ExtraBold" panose="00000900000000000000" pitchFamily="2" charset="-18"/>
            </a:endParaRPr>
          </a:p>
          <a:p>
            <a:r>
              <a:rPr lang="cs-CZ" sz="800" dirty="0">
                <a:solidFill>
                  <a:srgbClr val="FF4343"/>
                </a:solidFill>
                <a:latin typeface="Montserrat ExtraBold" panose="00000900000000000000" pitchFamily="2" charset="-18"/>
                <a:hlinkClick r:id="rId9">
                  <a:extLst>
                    <a:ext uri="{A12FA001-AC4F-418D-AE19-62706E023703}">
                      <ahyp:hlinkClr xmlns:ahyp="http://schemas.microsoft.com/office/drawing/2018/hyperlinkcolor" val="tx"/>
                    </a:ext>
                  </a:extLst>
                </a:hlinkClick>
              </a:rPr>
              <a:t>https://vltava.rozhlas.cz/nuzky-lepici-paska-reportaz-5035158</a:t>
            </a:r>
            <a:endParaRPr lang="cs-CZ" sz="800" dirty="0">
              <a:solidFill>
                <a:srgbClr val="FF4343"/>
              </a:solidFill>
              <a:latin typeface="Montserrat ExtraBold" panose="00000900000000000000" pitchFamily="2" charset="-18"/>
            </a:endParaRPr>
          </a:p>
          <a:p>
            <a:r>
              <a:rPr lang="cs-CZ" sz="800" dirty="0">
                <a:solidFill>
                  <a:srgbClr val="FF4343"/>
                </a:solidFill>
                <a:latin typeface="Montserrat ExtraBold" panose="00000900000000000000" pitchFamily="2" charset="-18"/>
                <a:hlinkClick r:id="rId10">
                  <a:extLst>
                    <a:ext uri="{A12FA001-AC4F-418D-AE19-62706E023703}">
                      <ahyp:hlinkClr xmlns:ahyp="http://schemas.microsoft.com/office/drawing/2018/hyperlinkcolor" val="tx"/>
                    </a:ext>
                  </a:extLst>
                </a:hlinkClick>
              </a:rPr>
              <a:t>https://edition.cnn.com/2016/05/26/us/pentagon-floppy-disks-nuclear/index.html</a:t>
            </a:r>
            <a:endParaRPr lang="cs-CZ" sz="800" dirty="0">
              <a:solidFill>
                <a:srgbClr val="FF4343"/>
              </a:solidFill>
              <a:latin typeface="Montserrat ExtraBold" panose="00000900000000000000" pitchFamily="2" charset="-18"/>
            </a:endParaRPr>
          </a:p>
          <a:p>
            <a:r>
              <a:rPr lang="cs-CZ" sz="800" dirty="0">
                <a:solidFill>
                  <a:srgbClr val="FF4343"/>
                </a:solidFill>
                <a:latin typeface="Montserrat ExtraBold" panose="00000900000000000000" pitchFamily="2" charset="-18"/>
                <a:hlinkClick r:id="rId11">
                  <a:extLst>
                    <a:ext uri="{A12FA001-AC4F-418D-AE19-62706E023703}">
                      <ahyp:hlinkClr xmlns:ahyp="http://schemas.microsoft.com/office/drawing/2018/hyperlinkcolor" val="tx"/>
                    </a:ext>
                  </a:extLst>
                </a:hlinkClick>
              </a:rPr>
              <a:t>https://es.rollingstone.com/los-cd-y-su-brillo-de-plata-el-resurgimiento-ha-llegado/</a:t>
            </a:r>
            <a:endParaRPr lang="cs-CZ" sz="800" dirty="0">
              <a:solidFill>
                <a:srgbClr val="FF4343"/>
              </a:solidFill>
              <a:latin typeface="Montserrat ExtraBold" panose="00000900000000000000" pitchFamily="2" charset="-18"/>
            </a:endParaRPr>
          </a:p>
          <a:p>
            <a:r>
              <a:rPr lang="cs-CZ" sz="800" dirty="0">
                <a:solidFill>
                  <a:srgbClr val="FF4343"/>
                </a:solidFill>
                <a:latin typeface="Montserrat ExtraBold" panose="00000900000000000000" pitchFamily="2" charset="-18"/>
                <a:hlinkClick r:id="rId12">
                  <a:extLst>
                    <a:ext uri="{A12FA001-AC4F-418D-AE19-62706E023703}">
                      <ahyp:hlinkClr xmlns:ahyp="http://schemas.microsoft.com/office/drawing/2018/hyperlinkcolor" val="tx"/>
                    </a:ext>
                  </a:extLst>
                </a:hlinkClick>
              </a:rPr>
              <a:t>https://nakedsecurity.sophos.com/2019/03/15/you-left-what-on-that-usb-drive/</a:t>
            </a:r>
            <a:endParaRPr lang="cs-CZ" sz="800" dirty="0">
              <a:solidFill>
                <a:srgbClr val="FF4343"/>
              </a:solidFill>
              <a:latin typeface="Montserrat ExtraBold" panose="00000900000000000000" pitchFamily="2" charset="-18"/>
            </a:endParaRPr>
          </a:p>
          <a:p>
            <a:r>
              <a:rPr lang="cs-CZ" sz="800" dirty="0" err="1">
                <a:solidFill>
                  <a:schemeClr val="bg1"/>
                </a:solidFill>
                <a:latin typeface="Montserrat ExtraBold" panose="00000900000000000000" pitchFamily="2" charset="-18"/>
              </a:rPr>
              <a:t>What</a:t>
            </a:r>
            <a:r>
              <a:rPr lang="cs-CZ" sz="800" dirty="0">
                <a:solidFill>
                  <a:schemeClr val="bg1"/>
                </a:solidFill>
                <a:latin typeface="Montserrat ExtraBold" panose="00000900000000000000" pitchFamily="2" charset="-18"/>
              </a:rPr>
              <a:t> </a:t>
            </a:r>
            <a:r>
              <a:rPr lang="cs-CZ" sz="800" dirty="0" err="1">
                <a:solidFill>
                  <a:schemeClr val="bg1"/>
                </a:solidFill>
                <a:latin typeface="Montserrat ExtraBold" panose="00000900000000000000" pitchFamily="2" charset="-18"/>
              </a:rPr>
              <a:t>is</a:t>
            </a:r>
            <a:r>
              <a:rPr lang="cs-CZ" sz="800" dirty="0">
                <a:solidFill>
                  <a:schemeClr val="bg1"/>
                </a:solidFill>
                <a:latin typeface="Montserrat ExtraBold" panose="00000900000000000000" pitchFamily="2" charset="-18"/>
              </a:rPr>
              <a:t> a network </a:t>
            </a:r>
            <a:r>
              <a:rPr lang="cs-CZ" sz="800" dirty="0" err="1">
                <a:solidFill>
                  <a:schemeClr val="bg1"/>
                </a:solidFill>
                <a:latin typeface="Montserrat ExtraBold" panose="00000900000000000000" pitchFamily="2" charset="-18"/>
              </a:rPr>
              <a:t>attached</a:t>
            </a:r>
            <a:r>
              <a:rPr lang="cs-CZ" sz="800" dirty="0">
                <a:solidFill>
                  <a:schemeClr val="bg1"/>
                </a:solidFill>
                <a:latin typeface="Montserrat ExtraBold" panose="00000900000000000000" pitchFamily="2" charset="-18"/>
              </a:rPr>
              <a:t> </a:t>
            </a:r>
            <a:r>
              <a:rPr lang="cs-CZ" sz="800" dirty="0" err="1">
                <a:solidFill>
                  <a:schemeClr val="bg1"/>
                </a:solidFill>
                <a:latin typeface="Montserrat ExtraBold" panose="00000900000000000000" pitchFamily="2" charset="-18"/>
              </a:rPr>
              <a:t>storage</a:t>
            </a:r>
            <a:r>
              <a:rPr lang="cs-CZ" sz="800" dirty="0">
                <a:solidFill>
                  <a:schemeClr val="bg1"/>
                </a:solidFill>
                <a:latin typeface="Montserrat ExtraBold" panose="00000900000000000000" pitchFamily="2" charset="-18"/>
              </a:rPr>
              <a:t> (NAS)? - IONOS. 1&amp;1 IONOS Inc. [online]. Copyright © 2023 [cit. 18.01.2023]. Dostupné z: </a:t>
            </a:r>
            <a:r>
              <a:rPr lang="cs-CZ" sz="800" dirty="0">
                <a:solidFill>
                  <a:schemeClr val="bg1"/>
                </a:solidFill>
                <a:latin typeface="Montserrat ExtraBold" panose="00000900000000000000" pitchFamily="2" charset="-18"/>
                <a:hlinkClick r:id="rId13"/>
              </a:rPr>
              <a:t>https://www.ionos.com/digitalguide/server/know-how/</a:t>
            </a:r>
            <a:endParaRPr lang="cs-CZ" sz="800" dirty="0">
              <a:solidFill>
                <a:schemeClr val="bg1"/>
              </a:solidFill>
              <a:latin typeface="Montserrat ExtraBold" panose="00000900000000000000" pitchFamily="2" charset="-18"/>
            </a:endParaRPr>
          </a:p>
          <a:p>
            <a:r>
              <a:rPr lang="en-US" sz="800" dirty="0">
                <a:solidFill>
                  <a:schemeClr val="bg1"/>
                </a:solidFill>
                <a:latin typeface="Montserrat ExtraBold" panose="00000900000000000000" pitchFamily="2" charset="-18"/>
              </a:rPr>
              <a:t>Too Embarrassed to Ask: What Is 'The Cloud' and How Does It Work? - Vox. Vox - Understand the News [online]. Copyright © 2023 [cit. 18.01.2023]. </a:t>
            </a:r>
            <a:r>
              <a:rPr lang="en-US" sz="800" dirty="0" err="1">
                <a:solidFill>
                  <a:schemeClr val="bg1"/>
                </a:solidFill>
                <a:latin typeface="Montserrat ExtraBold" panose="00000900000000000000" pitchFamily="2" charset="-18"/>
              </a:rPr>
              <a:t>Dostupné</a:t>
            </a:r>
            <a:r>
              <a:rPr lang="en-US" sz="800" dirty="0">
                <a:solidFill>
                  <a:schemeClr val="bg1"/>
                </a:solidFill>
                <a:latin typeface="Montserrat ExtraBold" panose="00000900000000000000" pitchFamily="2" charset="-18"/>
              </a:rPr>
              <a:t> z: </a:t>
            </a:r>
            <a:r>
              <a:rPr lang="en-US" sz="800" dirty="0">
                <a:solidFill>
                  <a:schemeClr val="bg1"/>
                </a:solidFill>
                <a:latin typeface="Montserrat ExtraBold" panose="00000900000000000000" pitchFamily="2" charset="-18"/>
                <a:hlinkClick r:id="rId14"/>
              </a:rPr>
              <a:t>https://www.vox.com/2015/4/30/11562024/too-embarrassed-to-ask-what-is-the-cloud-and-how-does-it-work</a:t>
            </a:r>
            <a:endParaRPr lang="cs-CZ" sz="800" dirty="0">
              <a:solidFill>
                <a:schemeClr val="bg1"/>
              </a:solidFill>
              <a:latin typeface="Montserrat ExtraBold" panose="00000900000000000000" pitchFamily="2" charset="-18"/>
            </a:endParaRPr>
          </a:p>
          <a:p>
            <a:r>
              <a:rPr lang="cs-CZ" sz="800" dirty="0">
                <a:solidFill>
                  <a:schemeClr val="bg1"/>
                </a:solidFill>
                <a:latin typeface="Montserrat ExtraBold" panose="00000900000000000000" pitchFamily="2" charset="-18"/>
              </a:rPr>
              <a:t>*jeden zdroj neuveden z důvodu ochrany osobního soukromí*</a:t>
            </a:r>
          </a:p>
          <a:p>
            <a:endParaRPr lang="cs-CZ" sz="800" dirty="0">
              <a:solidFill>
                <a:schemeClr val="bg1"/>
              </a:solidFill>
              <a:latin typeface="Montserrat ExtraBold" panose="00000900000000000000" pitchFamily="2" charset="-18"/>
            </a:endParaRPr>
          </a:p>
          <a:p>
            <a:endParaRPr lang="cs-CZ" sz="800" dirty="0">
              <a:solidFill>
                <a:schemeClr val="bg1"/>
              </a:solidFill>
              <a:latin typeface="Montserrat ExtraBold" panose="00000900000000000000" pitchFamily="2" charset="-18"/>
            </a:endParaRPr>
          </a:p>
        </p:txBody>
      </p:sp>
      <p:sp>
        <p:nvSpPr>
          <p:cNvPr id="4" name="TextovéPole 3">
            <a:extLst>
              <a:ext uri="{FF2B5EF4-FFF2-40B4-BE49-F238E27FC236}">
                <a16:creationId xmlns:a16="http://schemas.microsoft.com/office/drawing/2014/main" id="{6ED72ACD-A56A-19B4-AB74-6C61B640F472}"/>
              </a:ext>
            </a:extLst>
          </p:cNvPr>
          <p:cNvSpPr txBox="1"/>
          <p:nvPr/>
        </p:nvSpPr>
        <p:spPr>
          <a:xfrm>
            <a:off x="168442" y="136800"/>
            <a:ext cx="1737976" cy="523220"/>
          </a:xfrm>
          <a:prstGeom prst="rect">
            <a:avLst/>
          </a:prstGeom>
          <a:noFill/>
        </p:spPr>
        <p:txBody>
          <a:bodyPr wrap="none" rtlCol="0">
            <a:spAutoFit/>
          </a:bodyPr>
          <a:lstStyle/>
          <a:p>
            <a:r>
              <a:rPr lang="cs-CZ" sz="2800" dirty="0">
                <a:solidFill>
                  <a:schemeClr val="bg1"/>
                </a:solidFill>
                <a:latin typeface="Montserrat ExtraBold" panose="00000900000000000000" pitchFamily="2" charset="-18"/>
              </a:rPr>
              <a:t>ZDROJE</a:t>
            </a:r>
          </a:p>
        </p:txBody>
      </p:sp>
      <p:sp>
        <p:nvSpPr>
          <p:cNvPr id="5" name="AutoShape 2" descr="Los CD y su brillo de plata, el resurgimiento ha llegado - Rolling Stone en  Español">
            <a:extLst>
              <a:ext uri="{FF2B5EF4-FFF2-40B4-BE49-F238E27FC236}">
                <a16:creationId xmlns:a16="http://schemas.microsoft.com/office/drawing/2014/main" id="{1E842A31-228C-F8C5-98E8-DE286763E36A}"/>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cs-CZ"/>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0331" y="3803039"/>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cs-CZ" dirty="0"/>
              <a:t>CO JE ZÁLOHA?</a:t>
            </a:r>
            <a:endParaRPr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ZÁLOHA DAT</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Jedná se o kopii dat. Používá se při jejich obnově. Ve firmách se zálohuje pravidelně, uživatelé zálohují většinou nepravidelně. Zálohy mohou probíhat:</a:t>
            </a:r>
            <a:endParaRPr lang="en-US" dirty="0"/>
          </a:p>
          <a:p>
            <a:pPr marL="482600" lvl="0" indent="-342900" algn="l" rtl="0">
              <a:spcBef>
                <a:spcPts val="1600"/>
              </a:spcBef>
              <a:spcAft>
                <a:spcPts val="0"/>
              </a:spcAft>
              <a:buSzPts val="1400"/>
              <a:buFont typeface="+mj-lt"/>
              <a:buAutoNum type="alphaLcParenR"/>
            </a:pPr>
            <a:r>
              <a:rPr lang="cs-CZ" dirty="0"/>
              <a:t>Online</a:t>
            </a:r>
            <a:endParaRPr lang="en-US" dirty="0"/>
          </a:p>
          <a:p>
            <a:pPr marL="482600" lvl="0" indent="-342900" algn="l" rtl="0">
              <a:spcBef>
                <a:spcPts val="0"/>
              </a:spcBef>
              <a:spcAft>
                <a:spcPts val="0"/>
              </a:spcAft>
              <a:buSzPts val="1400"/>
              <a:buFont typeface="+mj-lt"/>
              <a:buAutoNum type="alphaLcParenR"/>
            </a:pPr>
            <a:r>
              <a:rPr lang="cs-CZ" dirty="0" err="1"/>
              <a:t>Offline</a:t>
            </a:r>
            <a:endParaRPr lang="en-US" dirty="0"/>
          </a:p>
          <a:p>
            <a:pPr marL="0" lvl="0" indent="0" algn="l" rtl="0">
              <a:spcBef>
                <a:spcPts val="1600"/>
              </a:spcBef>
              <a:spcAft>
                <a:spcPts val="1600"/>
              </a:spcAft>
              <a:buNone/>
            </a:pP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5"/>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OFFLINE  /  ONLINE ZÁLOHA</a:t>
            </a:r>
            <a:endParaRPr dirty="0"/>
          </a:p>
        </p:txBody>
      </p:sp>
      <p:cxnSp>
        <p:nvCxnSpPr>
          <p:cNvPr id="222" name="Google Shape;222;p4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23" name="Google Shape;223;p45"/>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cs-CZ" dirty="0"/>
              <a:t>ONLINE</a:t>
            </a:r>
            <a:endParaRPr dirty="0"/>
          </a:p>
        </p:txBody>
      </p:sp>
      <p:sp>
        <p:nvSpPr>
          <p:cNvPr id="224" name="Google Shape;224;p45"/>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Vaše data jsou zálohována na cloudu</a:t>
            </a:r>
            <a:endParaRPr dirty="0"/>
          </a:p>
        </p:txBody>
      </p:sp>
      <p:sp>
        <p:nvSpPr>
          <p:cNvPr id="225" name="Google Shape;225;p45"/>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cs-CZ" dirty="0"/>
              <a:t>OFFLINE</a:t>
            </a:r>
            <a:endParaRPr dirty="0"/>
          </a:p>
        </p:txBody>
      </p:sp>
      <p:sp>
        <p:nvSpPr>
          <p:cNvPr id="226" name="Google Shape;226;p45"/>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cs-CZ" dirty="0"/>
              <a:t>Záloha je vytvořena na záložním médiu (libovolné)</a:t>
            </a:r>
            <a:endParaRPr dirty="0"/>
          </a:p>
        </p:txBody>
      </p:sp>
      <p:cxnSp>
        <p:nvCxnSpPr>
          <p:cNvPr id="227" name="Google Shape;227;p45"/>
          <p:cNvCxnSpPr/>
          <p:nvPr/>
        </p:nvCxnSpPr>
        <p:spPr>
          <a:xfrm>
            <a:off x="2996488" y="30840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28" name="Google Shape;228;p45"/>
          <p:cNvCxnSpPr/>
          <p:nvPr/>
        </p:nvCxnSpPr>
        <p:spPr>
          <a:xfrm>
            <a:off x="5875713" y="30840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CO SE OBVYKLE ZÁLOHUJE?</a:t>
            </a:r>
            <a:endParaRPr dirty="0">
              <a:solidFill>
                <a:schemeClr val="accent1"/>
              </a:solidFill>
            </a:endParaRPr>
          </a:p>
        </p:txBody>
      </p:sp>
      <p:sp>
        <p:nvSpPr>
          <p:cNvPr id="215" name="Google Shape;215;p44"/>
          <p:cNvSpPr txBox="1">
            <a:spLocks noGrp="1"/>
          </p:cNvSpPr>
          <p:nvPr>
            <p:ph type="body" idx="1"/>
          </p:nvPr>
        </p:nvSpPr>
        <p:spPr>
          <a:xfrm>
            <a:off x="938500" y="1659275"/>
            <a:ext cx="5147507" cy="28152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marL="482600" lvl="0" indent="-342900" algn="l" rtl="0">
              <a:spcBef>
                <a:spcPts val="1600"/>
              </a:spcBef>
              <a:spcAft>
                <a:spcPts val="0"/>
              </a:spcAft>
              <a:buSzPts val="1400"/>
              <a:buFont typeface="+mj-lt"/>
              <a:buAutoNum type="alphaLcParenR"/>
            </a:pPr>
            <a:r>
              <a:rPr lang="cs-CZ" sz="1800" dirty="0"/>
              <a:t>Aplikační SW instalovaný správci</a:t>
            </a:r>
            <a:endParaRPr lang="en-US" sz="1800" dirty="0"/>
          </a:p>
          <a:p>
            <a:pPr marL="482600" lvl="0" indent="-342900" algn="l" rtl="0">
              <a:spcBef>
                <a:spcPts val="0"/>
              </a:spcBef>
              <a:spcAft>
                <a:spcPts val="0"/>
              </a:spcAft>
              <a:buSzPts val="1400"/>
              <a:buFont typeface="+mj-lt"/>
              <a:buAutoNum type="alphaLcParenR"/>
            </a:pPr>
            <a:r>
              <a:rPr lang="cs-CZ" sz="1800" dirty="0"/>
              <a:t>Systémová data</a:t>
            </a:r>
          </a:p>
          <a:p>
            <a:pPr marL="482600" lvl="0" indent="-342900" algn="l" rtl="0">
              <a:spcBef>
                <a:spcPts val="0"/>
              </a:spcBef>
              <a:spcAft>
                <a:spcPts val="0"/>
              </a:spcAft>
              <a:buSzPts val="1400"/>
              <a:buFont typeface="+mj-lt"/>
              <a:buAutoNum type="alphaLcParenR"/>
            </a:pPr>
            <a:r>
              <a:rPr lang="cs-CZ" sz="1800" dirty="0"/>
              <a:t>Operační systém</a:t>
            </a:r>
            <a:endParaRPr lang="en-US" sz="1800" dirty="0"/>
          </a:p>
          <a:p>
            <a:pPr marL="0" lvl="0" indent="0" algn="l" rtl="0">
              <a:spcBef>
                <a:spcPts val="1600"/>
              </a:spcBef>
              <a:spcAft>
                <a:spcPts val="1600"/>
              </a:spcAft>
              <a:buNone/>
            </a:pP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679464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ZPŮSOBY POŠKOZENÍ DAT</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marL="482600" lvl="0" indent="-342900" algn="l" rtl="0">
              <a:spcBef>
                <a:spcPts val="1600"/>
              </a:spcBef>
              <a:spcAft>
                <a:spcPts val="0"/>
              </a:spcAft>
              <a:buSzPts val="1400"/>
              <a:buFont typeface="+mj-lt"/>
              <a:buAutoNum type="alphaLcParenR"/>
            </a:pPr>
            <a:r>
              <a:rPr lang="cs-CZ" dirty="0"/>
              <a:t>Vlivem uživatele</a:t>
            </a:r>
            <a:endParaRPr lang="en-US" dirty="0"/>
          </a:p>
          <a:p>
            <a:pPr marL="482600" lvl="0" indent="-342900" algn="l" rtl="0">
              <a:spcBef>
                <a:spcPts val="0"/>
              </a:spcBef>
              <a:spcAft>
                <a:spcPts val="0"/>
              </a:spcAft>
              <a:buSzPts val="1400"/>
              <a:buFont typeface="+mj-lt"/>
              <a:buAutoNum type="alphaLcParenR"/>
            </a:pPr>
            <a:r>
              <a:rPr lang="cs-CZ" dirty="0"/>
              <a:t>Selhání systému</a:t>
            </a:r>
          </a:p>
          <a:p>
            <a:pPr marL="482600" lvl="0" indent="-342900" algn="l" rtl="0">
              <a:spcBef>
                <a:spcPts val="0"/>
              </a:spcBef>
              <a:spcAft>
                <a:spcPts val="0"/>
              </a:spcAft>
              <a:buSzPts val="1400"/>
              <a:buFont typeface="+mj-lt"/>
              <a:buAutoNum type="alphaLcParenR"/>
            </a:pPr>
            <a:r>
              <a:rPr lang="cs-CZ" dirty="0"/>
              <a:t>Hackerský útok</a:t>
            </a:r>
          </a:p>
          <a:p>
            <a:pPr marL="482600" lvl="0" indent="-342900" algn="l" rtl="0">
              <a:spcBef>
                <a:spcPts val="0"/>
              </a:spcBef>
              <a:spcAft>
                <a:spcPts val="0"/>
              </a:spcAft>
              <a:buSzPts val="1400"/>
              <a:buFont typeface="+mj-lt"/>
              <a:buAutoNum type="alphaLcParenR"/>
            </a:pPr>
            <a:r>
              <a:rPr lang="cs-CZ" dirty="0"/>
              <a:t>Přírodní vlivy</a:t>
            </a:r>
            <a:endParaRPr lang="en-US" dirty="0"/>
          </a:p>
          <a:p>
            <a:pPr marL="0" lvl="0" indent="0" algn="l" rtl="0">
              <a:spcBef>
                <a:spcPts val="1600"/>
              </a:spcBef>
              <a:spcAft>
                <a:spcPts val="1600"/>
              </a:spcAft>
              <a:buNone/>
            </a:pP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800929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0331" y="3803039"/>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cs-CZ" dirty="0"/>
              <a:t>TYPY ZÁLOH</a:t>
            </a:r>
            <a:endParaRPr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a:t>
            </a:r>
            <a:r>
              <a:rPr lang="cs-CZ" dirty="0"/>
              <a:t>2</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20267476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cs-CZ" dirty="0"/>
              <a:t>NESTRUKTUROVANÁ</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cs-CZ" dirty="0"/>
              <a:t>Úložištěm bývá více médií, neoblíbené ve firmách</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1740945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435</TotalTime>
  <Words>1496</Words>
  <Application>Microsoft Office PowerPoint</Application>
  <PresentationFormat>Předvádění na obrazovce (16:9)</PresentationFormat>
  <Paragraphs>100</Paragraphs>
  <Slides>23</Slides>
  <Notes>23</Notes>
  <HiddenSlides>0</HiddenSlides>
  <MMClips>0</MMClips>
  <ScaleCrop>false</ScaleCrop>
  <HeadingPairs>
    <vt:vector size="6" baseType="variant">
      <vt:variant>
        <vt:lpstr>Použitá písma</vt:lpstr>
      </vt:variant>
      <vt:variant>
        <vt:i4>7</vt:i4>
      </vt:variant>
      <vt:variant>
        <vt:lpstr>Motiv</vt:lpstr>
      </vt:variant>
      <vt:variant>
        <vt:i4>2</vt:i4>
      </vt:variant>
      <vt:variant>
        <vt:lpstr>Nadpisy snímků</vt:lpstr>
      </vt:variant>
      <vt:variant>
        <vt:i4>23</vt:i4>
      </vt:variant>
    </vt:vector>
  </HeadingPairs>
  <TitlesOfParts>
    <vt:vector size="32" baseType="lpstr">
      <vt:lpstr>Proxima Nova</vt:lpstr>
      <vt:lpstr>Montserrat ExtraLight</vt:lpstr>
      <vt:lpstr>Courier New</vt:lpstr>
      <vt:lpstr>Montserrat ExtraBold</vt:lpstr>
      <vt:lpstr>Montserrat</vt:lpstr>
      <vt:lpstr>Proxima Nova Semibold</vt:lpstr>
      <vt:lpstr>Arial</vt:lpstr>
      <vt:lpstr>Futuristic Background by Slidesgo</vt:lpstr>
      <vt:lpstr>Slidesgo Final Pages</vt:lpstr>
      <vt:lpstr>ZÁLOHOVÁNÍ</vt:lpstr>
      <vt:lpstr>01</vt:lpstr>
      <vt:lpstr>CO JE ZÁLOHA?</vt:lpstr>
      <vt:lpstr>ZÁLOHA DAT</vt:lpstr>
      <vt:lpstr>OFFLINE  /  ONLINE ZÁLOHA</vt:lpstr>
      <vt:lpstr>CO SE OBVYKLE ZÁLOHUJE?</vt:lpstr>
      <vt:lpstr>ZPŮSOBY POŠKOZENÍ DAT</vt:lpstr>
      <vt:lpstr>TYPY ZÁLOH</vt:lpstr>
      <vt:lpstr>NESTRUKTUROVANÁ</vt:lpstr>
      <vt:lpstr>ÚPLNÁ + INKREMENTÁLNÍ</vt:lpstr>
      <vt:lpstr>ÚPLNÁ + ROZDÍLOVÁ</vt:lpstr>
      <vt:lpstr>ZRCADLOVÁ + REVERZNĚ PŘÍRŮSTKOVÁ</vt:lpstr>
      <vt:lpstr>ÚPLNÁ ZÁLOHA</vt:lpstr>
      <vt:lpstr>POUŽITÁ MÉDIA</vt:lpstr>
      <vt:lpstr>PEVNÝ DISK</vt:lpstr>
      <vt:lpstr>MAGNETICKÁ PÁSKA</vt:lpstr>
      <vt:lpstr>DISKETA</vt:lpstr>
      <vt:lpstr>OPTICKÝ DISK</vt:lpstr>
      <vt:lpstr>NAS</vt:lpstr>
      <vt:lpstr>OSTATNÍ MÉDIA</vt:lpstr>
      <vt:lpstr>CLOUD</vt:lpstr>
      <vt:lpstr>DŮLEŽITÉ POZNÁMKY</vt:lpstr>
      <vt:lpstr>Prezentace aplikace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ZÁLOHOVÁNÍ</dc:title>
  <cp:lastModifiedBy>Hojgr Vojtěch</cp:lastModifiedBy>
  <cp:revision>22</cp:revision>
  <dcterms:modified xsi:type="dcterms:W3CDTF">2023-01-18T21:32:11Z</dcterms:modified>
</cp:coreProperties>
</file>